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58" r:id="rId4"/>
    <p:sldId id="259" r:id="rId5"/>
    <p:sldId id="260" r:id="rId6"/>
    <p:sldId id="273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7" r:id="rId15"/>
    <p:sldId id="268" r:id="rId16"/>
    <p:sldId id="269" r:id="rId17"/>
    <p:sldId id="274" r:id="rId18"/>
    <p:sldId id="270" r:id="rId19"/>
    <p:sldId id="272" r:id="rId20"/>
    <p:sldId id="275" r:id="rId21"/>
    <p:sldId id="271" r:id="rId22"/>
    <p:sldId id="279" r:id="rId23"/>
    <p:sldId id="276" r:id="rId24"/>
    <p:sldId id="278" r:id="rId25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mbria Math" panose="02040503050406030204" pitchFamily="18" charset="0"/>
      <p:regular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>
    <p:extLst>
      <p:ext uri="{19B8F6BF-5375-455C-9EA6-DF929625EA0E}">
        <p15:presenceInfo xmlns:p15="http://schemas.microsoft.com/office/powerpoint/2012/main" userId="S-1-5-21-1982228756-150042506-1537001085-18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ACA8"/>
    <a:srgbClr val="13A983"/>
    <a:srgbClr val="F07D00"/>
    <a:srgbClr val="28618C"/>
    <a:srgbClr val="93C356"/>
    <a:srgbClr val="009BA4"/>
    <a:srgbClr val="BCCF02"/>
    <a:srgbClr val="539DC5"/>
    <a:srgbClr val="E02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7" autoAdjust="0"/>
    <p:restoredTop sz="90028"/>
  </p:normalViewPr>
  <p:slideViewPr>
    <p:cSldViewPr snapToGrid="0" snapToObjects="1">
      <p:cViewPr varScale="1">
        <p:scale>
          <a:sx n="111" d="100"/>
          <a:sy n="111" d="100"/>
        </p:scale>
        <p:origin x="592" y="19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22.03.20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50.png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22.03.20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36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7296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9550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222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 err="1"/>
              <a:t>Mastertitelformat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 hasCustomPrompt="1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r>
              <a:rPr lang="en-GB" noProof="0" dirty="0"/>
              <a:t>
</a:t>
            </a:r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67449" y="1484315"/>
            <a:ext cx="51879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61984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2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8070849" y="1484315"/>
            <a:ext cx="33845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457700" y="1484315"/>
            <a:ext cx="341630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 dirty="0"/>
              <a:t>Das </a:t>
            </a:r>
            <a:r>
              <a:rPr lang="en-GB" noProof="0" dirty="0" err="1"/>
              <a:t>ist</a:t>
            </a:r>
            <a:r>
              <a:rPr lang="en-GB" noProof="0" dirty="0"/>
              <a:t> </a:t>
            </a:r>
            <a:r>
              <a:rPr lang="en-GB" noProof="0" dirty="0" err="1"/>
              <a:t>eine</a:t>
            </a:r>
            <a:r>
              <a:rPr lang="en-GB" noProof="0" dirty="0"/>
              <a:t> </a:t>
            </a:r>
            <a:r>
              <a:rPr lang="en-GB" noProof="0" dirty="0" err="1"/>
              <a:t>Überschrift</a:t>
            </a:r>
            <a:br>
              <a:rPr lang="en-GB" noProof="0" dirty="0"/>
            </a:br>
            <a:r>
              <a:rPr lang="en-GB" noProof="0" dirty="0"/>
              <a:t>in </a:t>
            </a:r>
            <a:r>
              <a:rPr lang="en-GB" noProof="0" dirty="0" err="1"/>
              <a:t>zwei</a:t>
            </a:r>
            <a:r>
              <a:rPr lang="en-GB" noProof="0" dirty="0"/>
              <a:t> </a:t>
            </a:r>
            <a:r>
              <a:rPr lang="en-GB" noProof="0" dirty="0" err="1"/>
              <a:t>Zeilen</a:t>
            </a:r>
            <a:endParaRPr lang="en-GB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Erste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(16pt)</a:t>
            </a:r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 (14pt)</a:t>
            </a:r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</a:t>
            </a:r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Zwischenseite</a:t>
            </a:r>
            <a:endParaRPr lang="en-GB" noProof="0" dirty="0"/>
          </a:p>
          <a:p>
            <a:pPr lvl="6"/>
            <a:r>
              <a:rPr lang="en-GB" noProof="0" dirty="0" err="1"/>
              <a:t>Für</a:t>
            </a:r>
            <a:r>
              <a:rPr lang="en-GB" noProof="0" dirty="0"/>
              <a:t> den </a:t>
            </a:r>
            <a:r>
              <a:rPr lang="en-GB" noProof="0" dirty="0" err="1"/>
              <a:t>nächsten</a:t>
            </a:r>
            <a:r>
              <a:rPr lang="en-GB" noProof="0" dirty="0"/>
              <a:t> </a:t>
            </a:r>
            <a:r>
              <a:rPr lang="en-GB" noProof="0" dirty="0" err="1"/>
              <a:t>Präsentationsabschnitt</a:t>
            </a:r>
            <a:endParaRPr lang="en-GB" noProof="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575050" y="6319797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</a:rPr>
              <a:t>Unsupervised Machine Learning for Anomaly Detection using an Autoencoder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Faculty of Computer Science, </a:t>
            </a: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Marvin Arnold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Profilprojekt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Anwendungsforschung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der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Informatik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23.03.2020</a:t>
            </a:r>
            <a:endParaRPr lang="en-GB" sz="800" noProof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955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1" r:id="rId9"/>
    <p:sldLayoutId id="2147483902" r:id="rId10"/>
    <p:sldLayoutId id="2147483903" r:id="rId11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7" Type="http://schemas.openxmlformats.org/officeDocument/2006/relationships/image" Target="../media/image29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tiff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5F36EE35-BF43-AA41-8437-5942130BE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11" y="6063346"/>
            <a:ext cx="10438871" cy="681382"/>
          </a:xfrm>
        </p:spPr>
        <p:txBody>
          <a:bodyPr/>
          <a:lstStyle/>
          <a:p>
            <a:r>
              <a:rPr lang="de-DE" dirty="0"/>
              <a:t>Profilprojekt Anwendungsforschung in der Informatik</a:t>
            </a:r>
          </a:p>
          <a:p>
            <a:r>
              <a:rPr lang="de-DE" dirty="0"/>
              <a:t>23.03.2020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575202-C1D6-FE46-B24E-40BE79B7C4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Marvin Arnold</a:t>
            </a:r>
          </a:p>
          <a:p>
            <a:r>
              <a:rPr lang="en-GB" dirty="0"/>
              <a:t>Faculty of Computer Science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F3BC202-36BE-AE43-A7AF-C116BBAFE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3392203"/>
            <a:ext cx="10438873" cy="1985340"/>
          </a:xfrm>
        </p:spPr>
        <p:txBody>
          <a:bodyPr/>
          <a:lstStyle/>
          <a:p>
            <a:r>
              <a:rPr lang="en-GB" dirty="0"/>
              <a:t>Unsupervised Machine Learning for Anomaly Detection using an Autoencoder</a:t>
            </a:r>
          </a:p>
        </p:txBody>
      </p:sp>
    </p:spTree>
    <p:extLst>
      <p:ext uri="{BB962C8B-B14F-4D97-AF65-F5344CB8AC3E}">
        <p14:creationId xmlns:p14="http://schemas.microsoft.com/office/powerpoint/2010/main" val="6982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47"/>
    </mc:Choice>
    <mc:Fallback xmlns="">
      <p:transition spd="slow" advTm="734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40C0D2-1F3B-144C-BA30-C1B1B3866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autocorrelation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32DAC-171F-FA48-BDF2-7EBDB41B6D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68421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need to specify the autocorrelation lag </a:t>
            </a:r>
            <a:r>
              <a:rPr lang="en-GB" dirty="0">
                <a:sym typeface="Wingdings" pitchFamily="2" charset="2"/>
              </a:rPr>
              <a:t> we know the exact lag of 6144 thus the results are very good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What if we don’t know the “correct” lag?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9D28306A-922B-8741-BACD-9761747E6B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62978"/>
              </p:ext>
            </p:extLst>
          </p:nvPr>
        </p:nvGraphicFramePr>
        <p:xfrm>
          <a:off x="874711" y="2760339"/>
          <a:ext cx="10580690" cy="2416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8069">
                  <a:extLst>
                    <a:ext uri="{9D8B030D-6E8A-4147-A177-3AD203B41FA5}">
                      <a16:colId xmlns:a16="http://schemas.microsoft.com/office/drawing/2014/main" val="270382696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554006382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2132888186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4064832457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1529899686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3283970871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3305262613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726868540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3435163646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119834631"/>
                    </a:ext>
                  </a:extLst>
                </a:gridCol>
              </a:tblGrid>
              <a:tr h="495818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16384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61113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20636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42400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7C0E787D-DDAF-D144-9344-3874DEFEB391}"/>
              </a:ext>
            </a:extLst>
          </p:cNvPr>
          <p:cNvSpPr txBox="1"/>
          <p:nvPr/>
        </p:nvSpPr>
        <p:spPr>
          <a:xfrm>
            <a:off x="874711" y="2375210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AUC values for different lags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8DF1EE8E-E4F1-2F4B-A60E-85026E96C4DE}"/>
              </a:ext>
            </a:extLst>
          </p:cNvPr>
          <p:cNvSpPr txBox="1">
            <a:spLocks/>
          </p:cNvSpPr>
          <p:nvPr/>
        </p:nvSpPr>
        <p:spPr>
          <a:xfrm>
            <a:off x="874711" y="5373687"/>
            <a:ext cx="10580688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Guessing the lag gets us random good and bad results</a:t>
            </a:r>
          </a:p>
          <a:p>
            <a:r>
              <a:rPr lang="en-GB" dirty="0">
                <a:sym typeface="Wingdings" pitchFamily="2" charset="2"/>
              </a:rPr>
              <a:t>  We require knowledge of the underlying problem to find optimal lag value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6176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20D33D-B047-4744-86E5-FB0518CDE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Approach -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74711" y="841759"/>
                <a:ext cx="10580688" cy="4344987"/>
              </a:xfrm>
            </p:spPr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Reconstruction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[0, 1]</m:t>
                    </m:r>
                  </m:oMath>
                </a14:m>
                <a:r>
                  <a:rPr lang="en-GB" dirty="0"/>
                  <a:t> normalized original signal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We expect the reconstruction of a healthy signal to be better than on a signal showing degradation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b="1" dirty="0"/>
                  <a:t>Evaluation metric:</a:t>
                </a:r>
                <a:r>
                  <a:rPr lang="en-GB" dirty="0"/>
                  <a:t> Sum of the quadratic error of each time step in each measurement (Global Error)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Global error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74711" y="841759"/>
                <a:ext cx="10580688" cy="4344987"/>
              </a:xfrm>
              <a:blipFill>
                <a:blip r:embed="rId2"/>
                <a:stretch>
                  <a:fillRect l="-1199" t="-1458" b="-303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4CE28BD6-3AAE-854A-91D8-8ECF6D6D5A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21"/>
          <a:stretch/>
        </p:blipFill>
        <p:spPr>
          <a:xfrm>
            <a:off x="736601" y="2393723"/>
            <a:ext cx="4392960" cy="292172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242CAF6-E7B5-B04B-9415-710C5ED021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50"/>
          <a:stretch/>
        </p:blipFill>
        <p:spPr>
          <a:xfrm>
            <a:off x="6924329" y="2393723"/>
            <a:ext cx="4392960" cy="292735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3ED445-F2C1-F24E-B406-82BEC8F6F3A1}"/>
              </a:ext>
            </a:extLst>
          </p:cNvPr>
          <p:cNvSpPr txBox="1"/>
          <p:nvPr/>
        </p:nvSpPr>
        <p:spPr>
          <a:xfrm>
            <a:off x="874711" y="2001255"/>
            <a:ext cx="42548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Good reconstruction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A9419DA-9EE8-3F4F-A380-167E90B9F2A4}"/>
              </a:ext>
            </a:extLst>
          </p:cNvPr>
          <p:cNvSpPr txBox="1"/>
          <p:nvPr/>
        </p:nvSpPr>
        <p:spPr>
          <a:xfrm>
            <a:off x="7062441" y="1995895"/>
            <a:ext cx="425484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Bad reconstruction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E50B9BD-27CB-C844-AA92-DC6A623456C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129561" y="3854586"/>
            <a:ext cx="1794768" cy="2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C00C57C3-A43D-9F4C-879F-5C1225631D9A}"/>
              </a:ext>
            </a:extLst>
          </p:cNvPr>
          <p:cNvSpPr txBox="1"/>
          <p:nvPr/>
        </p:nvSpPr>
        <p:spPr>
          <a:xfrm>
            <a:off x="5129561" y="3551759"/>
            <a:ext cx="179476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</a:t>
            </a:r>
          </a:p>
          <a:p>
            <a:pPr algn="ctr"/>
            <a:r>
              <a:rPr lang="en-GB" dirty="0"/>
              <a:t>happens</a:t>
            </a:r>
          </a:p>
        </p:txBody>
      </p:sp>
    </p:spTree>
    <p:extLst>
      <p:ext uri="{BB962C8B-B14F-4D97-AF65-F5344CB8AC3E}">
        <p14:creationId xmlns:p14="http://schemas.microsoft.com/office/powerpoint/2010/main" val="2368682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044F4-A073-554D-9AD3-0E97E6909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Architecture - CNN based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F478881-BC53-3F41-8B1B-7937042F38CA}"/>
              </a:ext>
            </a:extLst>
          </p:cNvPr>
          <p:cNvSpPr/>
          <p:nvPr/>
        </p:nvSpPr>
        <p:spPr>
          <a:xfrm>
            <a:off x="1154134" y="1519177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800DED-7447-114C-94D9-0212498BA2E7}"/>
              </a:ext>
            </a:extLst>
          </p:cNvPr>
          <p:cNvSpPr/>
          <p:nvPr/>
        </p:nvSpPr>
        <p:spPr>
          <a:xfrm>
            <a:off x="1664539" y="1519177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73AD2D0-C150-1D4E-B2F7-E9DB60A936CD}"/>
              </a:ext>
            </a:extLst>
          </p:cNvPr>
          <p:cNvSpPr/>
          <p:nvPr/>
        </p:nvSpPr>
        <p:spPr>
          <a:xfrm>
            <a:off x="1916287" y="2474088"/>
            <a:ext cx="251748" cy="19098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EB6464-92FD-E74D-9A8C-7AAC49CEF830}"/>
              </a:ext>
            </a:extLst>
          </p:cNvPr>
          <p:cNvSpPr/>
          <p:nvPr/>
        </p:nvSpPr>
        <p:spPr>
          <a:xfrm>
            <a:off x="2539545" y="2474088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2572555-3BBA-CC48-A11A-D686989809C5}"/>
              </a:ext>
            </a:extLst>
          </p:cNvPr>
          <p:cNvSpPr/>
          <p:nvPr/>
        </p:nvSpPr>
        <p:spPr>
          <a:xfrm>
            <a:off x="2791293" y="2951544"/>
            <a:ext cx="251748" cy="95490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71D39761-4709-2046-9BD1-4D7753E12E1D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168035" y="342900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A748C22-84A7-024D-8BAF-71F92FB4427E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293030" y="3429000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6345F194-8764-F941-B8B4-9B2FB408A0F9}"/>
              </a:ext>
            </a:extLst>
          </p:cNvPr>
          <p:cNvSpPr txBox="1"/>
          <p:nvPr/>
        </p:nvSpPr>
        <p:spPr>
          <a:xfrm>
            <a:off x="3411022" y="3258182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20A994A-1DF3-D648-BB14-C1D03932C002}"/>
              </a:ext>
            </a:extLst>
          </p:cNvPr>
          <p:cNvCxnSpPr/>
          <p:nvPr/>
        </p:nvCxnSpPr>
        <p:spPr>
          <a:xfrm>
            <a:off x="3043041" y="3434993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7F23FFC-A59D-5C4B-9B89-FC091A5C0E8F}"/>
              </a:ext>
            </a:extLst>
          </p:cNvPr>
          <p:cNvSpPr/>
          <p:nvPr/>
        </p:nvSpPr>
        <p:spPr>
          <a:xfrm>
            <a:off x="4118049" y="3258182"/>
            <a:ext cx="251748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0BAF71C-9D8C-7348-8A6B-A8B36B112E87}"/>
              </a:ext>
            </a:extLst>
          </p:cNvPr>
          <p:cNvCxnSpPr/>
          <p:nvPr/>
        </p:nvCxnSpPr>
        <p:spPr>
          <a:xfrm>
            <a:off x="3750068" y="3428998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FDEE3A6-6B4A-1149-8D20-C79F821D5FA0}"/>
              </a:ext>
            </a:extLst>
          </p:cNvPr>
          <p:cNvCxnSpPr/>
          <p:nvPr/>
        </p:nvCxnSpPr>
        <p:spPr>
          <a:xfrm>
            <a:off x="4369797" y="3414441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D24F3685-6203-B141-A9B5-22AC77248578}"/>
              </a:ext>
            </a:extLst>
          </p:cNvPr>
          <p:cNvSpPr/>
          <p:nvPr/>
        </p:nvSpPr>
        <p:spPr>
          <a:xfrm>
            <a:off x="4741307" y="2951543"/>
            <a:ext cx="251748" cy="95490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A86A611F-C436-A641-ABA6-0E2FCEE9B994}"/>
              </a:ext>
            </a:extLst>
          </p:cNvPr>
          <p:cNvSpPr/>
          <p:nvPr/>
        </p:nvSpPr>
        <p:spPr>
          <a:xfrm>
            <a:off x="4993055" y="2459529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D64216A-F811-7A4E-8726-7CAB4DF93BBD}"/>
              </a:ext>
            </a:extLst>
          </p:cNvPr>
          <p:cNvSpPr txBox="1"/>
          <p:nvPr/>
        </p:nvSpPr>
        <p:spPr>
          <a:xfrm>
            <a:off x="5611072" y="3238908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84E44C28-02ED-AB41-95AA-02912C073D4A}"/>
              </a:ext>
            </a:extLst>
          </p:cNvPr>
          <p:cNvCxnSpPr/>
          <p:nvPr/>
        </p:nvCxnSpPr>
        <p:spPr>
          <a:xfrm>
            <a:off x="5244803" y="341444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3CC0451-DE21-C947-9608-32CFEB8300B7}"/>
              </a:ext>
            </a:extLst>
          </p:cNvPr>
          <p:cNvCxnSpPr/>
          <p:nvPr/>
        </p:nvCxnSpPr>
        <p:spPr>
          <a:xfrm>
            <a:off x="5942066" y="3411436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2C2B0D14-28B4-2B48-B5F9-F7282B7F25A7}"/>
              </a:ext>
            </a:extLst>
          </p:cNvPr>
          <p:cNvSpPr/>
          <p:nvPr/>
        </p:nvSpPr>
        <p:spPr>
          <a:xfrm>
            <a:off x="6567355" y="1520001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37CF3A8-B14B-394F-B5E0-FE5B4029FDFB}"/>
              </a:ext>
            </a:extLst>
          </p:cNvPr>
          <p:cNvSpPr/>
          <p:nvPr/>
        </p:nvSpPr>
        <p:spPr>
          <a:xfrm>
            <a:off x="6315607" y="2465641"/>
            <a:ext cx="251748" cy="19098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473D34E-13B8-1143-A7E3-2A02B4CFDC20}"/>
              </a:ext>
            </a:extLst>
          </p:cNvPr>
          <p:cNvSpPr/>
          <p:nvPr/>
        </p:nvSpPr>
        <p:spPr>
          <a:xfrm>
            <a:off x="7193429" y="1499900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64844E9C-F72A-B143-90DE-804677FD1A72}"/>
              </a:ext>
            </a:extLst>
          </p:cNvPr>
          <p:cNvCxnSpPr>
            <a:cxnSpLocks/>
          </p:cNvCxnSpPr>
          <p:nvPr/>
        </p:nvCxnSpPr>
        <p:spPr>
          <a:xfrm>
            <a:off x="6821920" y="3411436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06C7CEEB-DB7B-FA46-A691-A75B6B2B3897}"/>
              </a:ext>
            </a:extLst>
          </p:cNvPr>
          <p:cNvSpPr txBox="1"/>
          <p:nvPr/>
        </p:nvSpPr>
        <p:spPr>
          <a:xfrm>
            <a:off x="844195" y="1030288"/>
            <a:ext cx="75877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Input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CE75EA2-2BBF-4048-8FA3-DB3A8AF32523}"/>
              </a:ext>
            </a:extLst>
          </p:cNvPr>
          <p:cNvSpPr txBox="1"/>
          <p:nvPr/>
        </p:nvSpPr>
        <p:spPr>
          <a:xfrm>
            <a:off x="6412778" y="780989"/>
            <a:ext cx="170019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Reconstructed input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C3F297A-D86A-1C47-B4CD-34F1DD9EA6BB}"/>
              </a:ext>
            </a:extLst>
          </p:cNvPr>
          <p:cNvSpPr txBox="1"/>
          <p:nvPr/>
        </p:nvSpPr>
        <p:spPr>
          <a:xfrm>
            <a:off x="3393824" y="1024869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Latent space</a:t>
            </a:r>
          </a:p>
        </p:txBody>
      </p:sp>
      <p:sp>
        <p:nvSpPr>
          <p:cNvPr id="33" name="Geschweifte Klammer links 32">
            <a:extLst>
              <a:ext uri="{FF2B5EF4-FFF2-40B4-BE49-F238E27FC236}">
                <a16:creationId xmlns:a16="http://schemas.microsoft.com/office/drawing/2014/main" id="{48BA8402-323C-4143-B161-5F326360564F}"/>
              </a:ext>
            </a:extLst>
          </p:cNvPr>
          <p:cNvSpPr/>
          <p:nvPr/>
        </p:nvSpPr>
        <p:spPr>
          <a:xfrm>
            <a:off x="721738" y="1533583"/>
            <a:ext cx="293499" cy="38196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AF8DDC1E-BC39-964A-B3CA-4B32C2E500E3}"/>
              </a:ext>
            </a:extLst>
          </p:cNvPr>
          <p:cNvSpPr txBox="1"/>
          <p:nvPr/>
        </p:nvSpPr>
        <p:spPr>
          <a:xfrm rot="16200000">
            <a:off x="-565317" y="3258180"/>
            <a:ext cx="209358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Window size</a:t>
            </a:r>
          </a:p>
        </p:txBody>
      </p:sp>
      <p:sp>
        <p:nvSpPr>
          <p:cNvPr id="35" name="Geschweifte Klammer links 34">
            <a:extLst>
              <a:ext uri="{FF2B5EF4-FFF2-40B4-BE49-F238E27FC236}">
                <a16:creationId xmlns:a16="http://schemas.microsoft.com/office/drawing/2014/main" id="{F7117B5E-1E26-3848-9EF6-FE8AC30782BC}"/>
              </a:ext>
            </a:extLst>
          </p:cNvPr>
          <p:cNvSpPr/>
          <p:nvPr/>
        </p:nvSpPr>
        <p:spPr>
          <a:xfrm rot="16200000">
            <a:off x="1119410" y="5520804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6031529-F48B-1942-AC51-CB6C6BC45F96}"/>
              </a:ext>
            </a:extLst>
          </p:cNvPr>
          <p:cNvSpPr txBox="1"/>
          <p:nvPr/>
        </p:nvSpPr>
        <p:spPr>
          <a:xfrm>
            <a:off x="1076831" y="5696965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37" name="Geschweifte Klammer links 36">
            <a:extLst>
              <a:ext uri="{FF2B5EF4-FFF2-40B4-BE49-F238E27FC236}">
                <a16:creationId xmlns:a16="http://schemas.microsoft.com/office/drawing/2014/main" id="{F7085C06-4A7E-F143-8B99-C9867A990712}"/>
              </a:ext>
            </a:extLst>
          </p:cNvPr>
          <p:cNvSpPr/>
          <p:nvPr/>
        </p:nvSpPr>
        <p:spPr>
          <a:xfrm rot="16200000">
            <a:off x="1688952" y="5464379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/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Geschweifte Klammer links 38">
            <a:extLst>
              <a:ext uri="{FF2B5EF4-FFF2-40B4-BE49-F238E27FC236}">
                <a16:creationId xmlns:a16="http://schemas.microsoft.com/office/drawing/2014/main" id="{725DCAAB-10CC-D84B-A4EA-E5B5B90FA7F3}"/>
              </a:ext>
            </a:extLst>
          </p:cNvPr>
          <p:cNvSpPr/>
          <p:nvPr/>
        </p:nvSpPr>
        <p:spPr>
          <a:xfrm rot="16200000">
            <a:off x="2584834" y="5463875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/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Geschweifte Klammer links 40">
            <a:extLst>
              <a:ext uri="{FF2B5EF4-FFF2-40B4-BE49-F238E27FC236}">
                <a16:creationId xmlns:a16="http://schemas.microsoft.com/office/drawing/2014/main" id="{4C5CFEF7-3E26-9941-B7D8-02F262023A7A}"/>
              </a:ext>
            </a:extLst>
          </p:cNvPr>
          <p:cNvSpPr/>
          <p:nvPr/>
        </p:nvSpPr>
        <p:spPr>
          <a:xfrm rot="16200000">
            <a:off x="4995896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/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Geschweifte Klammer links 42">
            <a:extLst>
              <a:ext uri="{FF2B5EF4-FFF2-40B4-BE49-F238E27FC236}">
                <a16:creationId xmlns:a16="http://schemas.microsoft.com/office/drawing/2014/main" id="{9D2F59E5-30D7-C544-9605-A4D86C196396}"/>
              </a:ext>
            </a:extLst>
          </p:cNvPr>
          <p:cNvSpPr/>
          <p:nvPr/>
        </p:nvSpPr>
        <p:spPr>
          <a:xfrm rot="16200000">
            <a:off x="6581180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/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Geschweifte Klammer links 44">
            <a:extLst>
              <a:ext uri="{FF2B5EF4-FFF2-40B4-BE49-F238E27FC236}">
                <a16:creationId xmlns:a16="http://schemas.microsoft.com/office/drawing/2014/main" id="{2AFBC4A1-630A-064F-83DC-903B29D14DCC}"/>
              </a:ext>
            </a:extLst>
          </p:cNvPr>
          <p:cNvSpPr/>
          <p:nvPr/>
        </p:nvSpPr>
        <p:spPr>
          <a:xfrm rot="16200000">
            <a:off x="7157315" y="5540021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B4713592-B4C3-334A-B52A-101FDE191F9C}"/>
              </a:ext>
            </a:extLst>
          </p:cNvPr>
          <p:cNvSpPr txBox="1"/>
          <p:nvPr/>
        </p:nvSpPr>
        <p:spPr>
          <a:xfrm>
            <a:off x="7114736" y="5716182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1E991302-1607-8141-A5C3-13889D493E18}"/>
              </a:ext>
            </a:extLst>
          </p:cNvPr>
          <p:cNvSpPr txBox="1"/>
          <p:nvPr/>
        </p:nvSpPr>
        <p:spPr>
          <a:xfrm>
            <a:off x="8397106" y="1495091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Legend:</a:t>
            </a: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2AB16D0D-9E70-1647-8099-5C9EAAED57D0}"/>
              </a:ext>
            </a:extLst>
          </p:cNvPr>
          <p:cNvSpPr/>
          <p:nvPr/>
        </p:nvSpPr>
        <p:spPr>
          <a:xfrm>
            <a:off x="8496154" y="1893995"/>
            <a:ext cx="717293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6769726-4201-2547-BDAA-E82CF74A991A}"/>
              </a:ext>
            </a:extLst>
          </p:cNvPr>
          <p:cNvSpPr/>
          <p:nvPr/>
        </p:nvSpPr>
        <p:spPr>
          <a:xfrm>
            <a:off x="8496153" y="2406466"/>
            <a:ext cx="717293" cy="3416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772C3D91-2469-074A-B016-7495247F5F11}"/>
              </a:ext>
            </a:extLst>
          </p:cNvPr>
          <p:cNvSpPr/>
          <p:nvPr/>
        </p:nvSpPr>
        <p:spPr>
          <a:xfrm>
            <a:off x="8496152" y="2916550"/>
            <a:ext cx="717293" cy="34163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533320F-E72F-6B4A-85C0-039D9752F9E2}"/>
              </a:ext>
            </a:extLst>
          </p:cNvPr>
          <p:cNvSpPr txBox="1"/>
          <p:nvPr/>
        </p:nvSpPr>
        <p:spPr>
          <a:xfrm>
            <a:off x="9323694" y="1893995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Convolution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06CECEB8-C63D-5A46-8846-9B4C57E03E17}"/>
              </a:ext>
            </a:extLst>
          </p:cNvPr>
          <p:cNvSpPr txBox="1"/>
          <p:nvPr/>
        </p:nvSpPr>
        <p:spPr>
          <a:xfrm>
            <a:off x="9323694" y="2406466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Max pooling (2x)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BFB32948-5C66-BE47-BA0C-569D0ED4521C}"/>
              </a:ext>
            </a:extLst>
          </p:cNvPr>
          <p:cNvSpPr txBox="1"/>
          <p:nvPr/>
        </p:nvSpPr>
        <p:spPr>
          <a:xfrm>
            <a:off x="9323694" y="2916550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</a:t>
            </a:r>
            <a:r>
              <a:rPr lang="en-GB" dirty="0" err="1"/>
              <a:t>Upsampling</a:t>
            </a:r>
            <a:r>
              <a:rPr lang="en-GB" dirty="0"/>
              <a:t> (2x)</a:t>
            </a:r>
          </a:p>
        </p:txBody>
      </p:sp>
      <p:sp>
        <p:nvSpPr>
          <p:cNvPr id="54" name="Geschweifte Klammer links 53">
            <a:extLst>
              <a:ext uri="{FF2B5EF4-FFF2-40B4-BE49-F238E27FC236}">
                <a16:creationId xmlns:a16="http://schemas.microsoft.com/office/drawing/2014/main" id="{BE936B7D-794A-AC48-940D-80CFB0C843AE}"/>
              </a:ext>
            </a:extLst>
          </p:cNvPr>
          <p:cNvSpPr/>
          <p:nvPr/>
        </p:nvSpPr>
        <p:spPr>
          <a:xfrm rot="16200000">
            <a:off x="4123602" y="5463371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/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/>
              <p:nvPr/>
            </p:nvSpPr>
            <p:spPr>
              <a:xfrm>
                <a:off x="8397106" y="3486293"/>
                <a:ext cx="3198460" cy="25551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/>
                  <a:t>Parameters: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b="1" dirty="0"/>
                  <a:t>Loss:</a:t>
                </a:r>
                <a:r>
                  <a:rPr lang="en-GB" dirty="0"/>
                  <a:t> MSE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dirty="0"/>
                  <a:t>kernel size 3 for all filters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dirty="0"/>
                  <a:t>6 pooling stages </a:t>
                </a:r>
                <a:r>
                  <a:rPr lang="en-GB" dirty="0">
                    <a:sym typeface="Wingdings" pitchFamily="2" charset="2"/>
                  </a:rPr>
                  <a:t> 64x reduction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64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∈{2, 4, 8}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106" y="3486293"/>
                <a:ext cx="3198460" cy="2555123"/>
              </a:xfrm>
              <a:prstGeom prst="rect">
                <a:avLst/>
              </a:prstGeom>
              <a:blipFill>
                <a:blip r:embed="rId6"/>
                <a:stretch>
                  <a:fillRect l="-791" t="-49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0C11D02-28AD-3045-8307-DE0A41C74532}"/>
              </a:ext>
            </a:extLst>
          </p:cNvPr>
          <p:cNvCxnSpPr>
            <a:cxnSpLocks/>
            <a:stCxn id="17" idx="0"/>
            <a:endCxn id="32" idx="2"/>
          </p:cNvCxnSpPr>
          <p:nvPr/>
        </p:nvCxnSpPr>
        <p:spPr>
          <a:xfrm flipV="1">
            <a:off x="4243923" y="1366501"/>
            <a:ext cx="0" cy="1891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952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D3BA-A6F3-2A4E-BAA5-D0B5E5F4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Qualitatively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4BF8A5-62ED-1447-8085-0E1D4792B9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3" r="1545" b="2859"/>
          <a:stretch/>
        </p:blipFill>
        <p:spPr>
          <a:xfrm>
            <a:off x="736600" y="1030288"/>
            <a:ext cx="5118111" cy="2902853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79E9EF-58BF-5942-97E8-669F233721E2}"/>
              </a:ext>
            </a:extLst>
          </p:cNvPr>
          <p:cNvSpPr txBox="1">
            <a:spLocks/>
          </p:cNvSpPr>
          <p:nvPr/>
        </p:nvSpPr>
        <p:spPr>
          <a:xfrm>
            <a:off x="5854712" y="424038"/>
            <a:ext cx="3982816" cy="26414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size: 128; Latent space size: 50%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3E5B100-29BE-4741-BF54-0CAFA2E8B21E}"/>
              </a:ext>
            </a:extLst>
          </p:cNvPr>
          <p:cNvCxnSpPr>
            <a:cxnSpLocks/>
          </p:cNvCxnSpPr>
          <p:nvPr/>
        </p:nvCxnSpPr>
        <p:spPr>
          <a:xfrm flipV="1">
            <a:off x="4714425" y="1264024"/>
            <a:ext cx="0" cy="206091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3ED95FF2-C317-5844-B359-0428C67F2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77774" y="4043556"/>
            <a:ext cx="2717794" cy="2038346"/>
          </a:xfrm>
          <a:prstGeom prst="rect">
            <a:avLst/>
          </a:prstGeom>
        </p:spPr>
      </p:pic>
      <p:pic>
        <p:nvPicPr>
          <p:cNvPr id="8" name="Grafik 7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9EAF6521-2A00-5F4B-BAB7-71B80450E4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033546"/>
            <a:ext cx="5359399" cy="3010010"/>
          </a:xfrm>
          <a:prstGeom prst="rect">
            <a:avLst/>
          </a:prstGeom>
        </p:spPr>
      </p:pic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134A116-EE5E-E648-875D-7919E24BFA96}"/>
              </a:ext>
            </a:extLst>
          </p:cNvPr>
          <p:cNvCxnSpPr>
            <a:cxnSpLocks/>
          </p:cNvCxnSpPr>
          <p:nvPr/>
        </p:nvCxnSpPr>
        <p:spPr>
          <a:xfrm>
            <a:off x="7555848" y="4300057"/>
            <a:ext cx="27561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7A4BC49A-F073-6345-BE89-A1FE5DB80A5C}"/>
              </a:ext>
            </a:extLst>
          </p:cNvPr>
          <p:cNvSpPr txBox="1"/>
          <p:nvPr/>
        </p:nvSpPr>
        <p:spPr>
          <a:xfrm>
            <a:off x="7922257" y="4129241"/>
            <a:ext cx="2568102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Ground truth threshold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67C43BBC-898F-CE4E-9029-F07136451EF1}"/>
              </a:ext>
            </a:extLst>
          </p:cNvPr>
          <p:cNvCxnSpPr>
            <a:cxnSpLocks/>
          </p:cNvCxnSpPr>
          <p:nvPr/>
        </p:nvCxnSpPr>
        <p:spPr>
          <a:xfrm flipV="1">
            <a:off x="10209438" y="1273549"/>
            <a:ext cx="0" cy="20725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610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D3BA-A6F3-2A4E-BAA5-D0B5E5F4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Qualitatively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26DE5-F642-574E-91E8-5E82FD0391D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4282633"/>
            <a:ext cx="10580688" cy="1546667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Behaviour of error is as expected: As bearing degrades error goes up (Lager 5 has longer warm-up time)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functions shows signs of steps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indication of different error states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is rather smooth thus making  finding a threshold easier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But: This plot is only for window size = 128. How do other window sizes behave?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4BF8A5-62ED-1447-8085-0E1D4792B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11" y="1028700"/>
            <a:ext cx="4993654" cy="2804595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79E9EF-58BF-5942-97E8-669F233721E2}"/>
              </a:ext>
            </a:extLst>
          </p:cNvPr>
          <p:cNvSpPr txBox="1">
            <a:spLocks/>
          </p:cNvSpPr>
          <p:nvPr/>
        </p:nvSpPr>
        <p:spPr>
          <a:xfrm>
            <a:off x="3876958" y="3833295"/>
            <a:ext cx="3982816" cy="26414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size: 128; Latent space size: 50%</a:t>
            </a:r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345A0D2F-85E6-4445-B228-A4610C300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55" y="1028700"/>
            <a:ext cx="4993654" cy="2804596"/>
          </a:xfrm>
          <a:prstGeom prst="rect">
            <a:avLst/>
          </a:prstGeom>
        </p:spPr>
      </p:pic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EF3B3FD-24A2-B245-B2D1-4054CB0B4D7C}"/>
              </a:ext>
            </a:extLst>
          </p:cNvPr>
          <p:cNvCxnSpPr>
            <a:cxnSpLocks/>
          </p:cNvCxnSpPr>
          <p:nvPr/>
        </p:nvCxnSpPr>
        <p:spPr>
          <a:xfrm flipV="1">
            <a:off x="10417615" y="1251284"/>
            <a:ext cx="0" cy="19272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3E5B100-29BE-4741-BF54-0CAFA2E8B21E}"/>
              </a:ext>
            </a:extLst>
          </p:cNvPr>
          <p:cNvCxnSpPr>
            <a:cxnSpLocks/>
          </p:cNvCxnSpPr>
          <p:nvPr/>
        </p:nvCxnSpPr>
        <p:spPr>
          <a:xfrm flipV="1">
            <a:off x="4713041" y="1251284"/>
            <a:ext cx="0" cy="19272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09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CE4980-90FA-4843-A95B-15B883786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Quantitatively 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6AED4D1-133B-414A-AC21-81F01539842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457089985"/>
              </p:ext>
            </p:extLst>
          </p:nvPr>
        </p:nvGraphicFramePr>
        <p:xfrm>
          <a:off x="874711" y="1264395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AB62D2B-6155-C24C-9DAC-9F66D1FAB897}"/>
              </a:ext>
            </a:extLst>
          </p:cNvPr>
          <p:cNvSpPr txBox="1"/>
          <p:nvPr/>
        </p:nvSpPr>
        <p:spPr>
          <a:xfrm>
            <a:off x="874711" y="922763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graphicFrame>
        <p:nvGraphicFramePr>
          <p:cNvPr id="6" name="Inhaltsplatzhalter 3">
            <a:extLst>
              <a:ext uri="{FF2B5EF4-FFF2-40B4-BE49-F238E27FC236}">
                <a16:creationId xmlns:a16="http://schemas.microsoft.com/office/drawing/2014/main" id="{016E5D01-00D2-084A-B06E-30F280FCD9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7921849"/>
              </p:ext>
            </p:extLst>
          </p:nvPr>
        </p:nvGraphicFramePr>
        <p:xfrm>
          <a:off x="874711" y="3431019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03403992-02E1-E54F-AC30-313FEC7B123A}"/>
              </a:ext>
            </a:extLst>
          </p:cNvPr>
          <p:cNvSpPr txBox="1"/>
          <p:nvPr/>
        </p:nvSpPr>
        <p:spPr>
          <a:xfrm>
            <a:off x="874711" y="3089387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5: AUC depending on window sizes and latent space size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CBE40EF-643D-EA48-8E0D-8EB0FAF61F6E}"/>
              </a:ext>
            </a:extLst>
          </p:cNvPr>
          <p:cNvSpPr txBox="1"/>
          <p:nvPr/>
        </p:nvSpPr>
        <p:spPr>
          <a:xfrm>
            <a:off x="874711" y="5116010"/>
            <a:ext cx="10580688" cy="800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AUC performance seems to correlate with window size</a:t>
            </a:r>
          </a:p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Network Lager 4, window size 4096, latent space 12,5%: learned to predict 0.5</a:t>
            </a:r>
          </a:p>
        </p:txBody>
      </p:sp>
    </p:spTree>
    <p:extLst>
      <p:ext uri="{BB962C8B-B14F-4D97-AF65-F5344CB8AC3E}">
        <p14:creationId xmlns:p14="http://schemas.microsoft.com/office/powerpoint/2010/main" val="2129654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9BA318-806F-0144-9132-C0BC650D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4A8C71-8184-C641-B1D6-DA8385D3C1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1096840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From previous experiments we expect a clustering of latent spaces when applying PCA or t-SNE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plot latent spaces transformed by PCA into 2D as the bearing runs (from early = red to late = blue)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A1923F-6C40-0044-96E4-E4AF1D32F7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874711" y="2882095"/>
            <a:ext cx="3321935" cy="260430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86C0E83-630C-C944-97E8-E9A5C4017CC3}"/>
              </a:ext>
            </a:extLst>
          </p:cNvPr>
          <p:cNvSpPr txBox="1"/>
          <p:nvPr/>
        </p:nvSpPr>
        <p:spPr>
          <a:xfrm>
            <a:off x="874712" y="25811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9FA6E0-A33E-4A4D-98D3-2D66597E2D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504088" y="2882094"/>
            <a:ext cx="3321934" cy="260430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042FC71-739B-F244-B4BB-5F3EB19399CF}"/>
              </a:ext>
            </a:extLst>
          </p:cNvPr>
          <p:cNvSpPr txBox="1"/>
          <p:nvPr/>
        </p:nvSpPr>
        <p:spPr>
          <a:xfrm>
            <a:off x="4504088" y="2540462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FD1E905-0064-DF44-86AD-7FC7A05D3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356" y="2540462"/>
            <a:ext cx="4064000" cy="3048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4B9E113-36A1-794A-8D01-A93965974950}"/>
              </a:ext>
            </a:extLst>
          </p:cNvPr>
          <p:cNvSpPr txBox="1"/>
          <p:nvPr/>
        </p:nvSpPr>
        <p:spPr>
          <a:xfrm>
            <a:off x="8366389" y="25348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45722BD-110B-5645-99D3-84215CD82673}"/>
              </a:ext>
            </a:extLst>
          </p:cNvPr>
          <p:cNvSpPr txBox="1">
            <a:spLocks/>
          </p:cNvSpPr>
          <p:nvPr/>
        </p:nvSpPr>
        <p:spPr>
          <a:xfrm>
            <a:off x="874711" y="5588462"/>
            <a:ext cx="10580688" cy="34163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Clustering is better the bigger the window size is </a:t>
            </a:r>
            <a:r>
              <a:rPr lang="en-GB" dirty="0">
                <a:sym typeface="Wingdings" pitchFamily="2" charset="2"/>
              </a:rPr>
              <a:t> inverse correlation with AUC results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2577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F23DAB-912B-B447-9C5B-5D2EA7B1E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AF6D96-5757-A344-8E45-D9EF8A22A2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1268118" y="1127718"/>
            <a:ext cx="3165661" cy="248179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4A115D9-51C2-B443-8825-484E4B228A2E}"/>
              </a:ext>
            </a:extLst>
          </p:cNvPr>
          <p:cNvSpPr txBox="1"/>
          <p:nvPr/>
        </p:nvSpPr>
        <p:spPr>
          <a:xfrm>
            <a:off x="1268119" y="826776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86EF694-2EEE-0C41-A8C3-AF54F3A62B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871020" y="1122108"/>
            <a:ext cx="3165661" cy="24817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5575600-C7B7-9F4D-8AF0-2499155C6CB8}"/>
              </a:ext>
            </a:extLst>
          </p:cNvPr>
          <p:cNvSpPr txBox="1"/>
          <p:nvPr/>
        </p:nvSpPr>
        <p:spPr>
          <a:xfrm>
            <a:off x="4754558" y="786085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CD65C13-D89E-1A43-A227-E204AF7FC675}"/>
              </a:ext>
            </a:extLst>
          </p:cNvPr>
          <p:cNvSpPr txBox="1"/>
          <p:nvPr/>
        </p:nvSpPr>
        <p:spPr>
          <a:xfrm>
            <a:off x="8366389" y="780476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2908CC0-8E1B-8C4F-A3B3-B0F8644FED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59" t="9139" r="8951" b="4037"/>
          <a:stretch/>
        </p:blipFill>
        <p:spPr>
          <a:xfrm>
            <a:off x="1173482" y="3597934"/>
            <a:ext cx="3311890" cy="251972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36E7AFC-9400-9147-9AD3-78BF291CA8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73" t="11774" r="10415" b="4143"/>
          <a:stretch/>
        </p:blipFill>
        <p:spPr>
          <a:xfrm>
            <a:off x="4844589" y="3655829"/>
            <a:ext cx="3178280" cy="244688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C913814-B64E-B745-B14C-2C589F98E06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617" t="10579" r="9387" b="4426"/>
          <a:stretch/>
        </p:blipFill>
        <p:spPr>
          <a:xfrm>
            <a:off x="8326371" y="3603900"/>
            <a:ext cx="3321934" cy="24914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E973199-5050-BE4B-86B3-0EE70A317B4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802" t="11495" r="10582" b="6016"/>
          <a:stretch/>
        </p:blipFill>
        <p:spPr>
          <a:xfrm>
            <a:off x="8444525" y="1148328"/>
            <a:ext cx="3165661" cy="2429351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8C009178-E884-8B47-B8DD-1CD2725B67AC}"/>
              </a:ext>
            </a:extLst>
          </p:cNvPr>
          <p:cNvSpPr txBox="1"/>
          <p:nvPr/>
        </p:nvSpPr>
        <p:spPr>
          <a:xfrm>
            <a:off x="50658" y="2146278"/>
            <a:ext cx="111124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PCA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44414FB-6D1C-B546-BEBB-974AE709292D}"/>
              </a:ext>
            </a:extLst>
          </p:cNvPr>
          <p:cNvSpPr txBox="1"/>
          <p:nvPr/>
        </p:nvSpPr>
        <p:spPr>
          <a:xfrm>
            <a:off x="50658" y="4678809"/>
            <a:ext cx="111124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t-SNE</a:t>
            </a:r>
          </a:p>
        </p:txBody>
      </p:sp>
    </p:spTree>
    <p:extLst>
      <p:ext uri="{BB962C8B-B14F-4D97-AF65-F5344CB8AC3E}">
        <p14:creationId xmlns:p14="http://schemas.microsoft.com/office/powerpoint/2010/main" val="2716892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91A4A-0E1D-054C-B762-35C08F2E4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30140F-9390-AB4E-8F56-42464C2EE2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741681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Window size 128 yielded the best results </a:t>
            </a:r>
            <a:r>
              <a:rPr lang="en-GB" dirty="0">
                <a:sym typeface="Wingdings" pitchFamily="2" charset="2"/>
              </a:rPr>
              <a:t> reduce the window size further to check if this trend continuous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Reduce number of down sampling steps to make window size 8 possible</a:t>
            </a:r>
          </a:p>
          <a:p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13A2F8E1-6884-D847-A02B-6EC1C9B7D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26398"/>
              </p:ext>
            </p:extLst>
          </p:nvPr>
        </p:nvGraphicFramePr>
        <p:xfrm>
          <a:off x="2709332" y="2876621"/>
          <a:ext cx="677333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0313251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487495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612524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5822498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50284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79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174566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9DE95E1-3D84-1441-A624-EBA4A938A0FD}"/>
              </a:ext>
            </a:extLst>
          </p:cNvPr>
          <p:cNvSpPr txBox="1"/>
          <p:nvPr/>
        </p:nvSpPr>
        <p:spPr>
          <a:xfrm>
            <a:off x="2709332" y="2422765"/>
            <a:ext cx="677333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0AE5508-0219-6544-844D-34523A7F26AA}"/>
              </a:ext>
            </a:extLst>
          </p:cNvPr>
          <p:cNvSpPr txBox="1">
            <a:spLocks/>
          </p:cNvSpPr>
          <p:nvPr/>
        </p:nvSpPr>
        <p:spPr>
          <a:xfrm>
            <a:off x="874711" y="3954259"/>
            <a:ext cx="10580688" cy="176363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Although the window size is very small the network behaves as expected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error noise caused by the degradation introduces high frequency components into the signal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These components thus also influence very small window sizes</a:t>
            </a:r>
          </a:p>
        </p:txBody>
      </p:sp>
    </p:spTree>
    <p:extLst>
      <p:ext uri="{BB962C8B-B14F-4D97-AF65-F5344CB8AC3E}">
        <p14:creationId xmlns:p14="http://schemas.microsoft.com/office/powerpoint/2010/main" val="608272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CBDCA-518D-1D4F-A9ED-144AA3038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4F38A6B6-AD9A-E243-A486-9B6368A1B8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5599" y="949271"/>
            <a:ext cx="4415220" cy="2479729"/>
          </a:xfrm>
          <a:prstGeom prst="rect">
            <a:avLst/>
          </a:prstGeom>
          <a:ln>
            <a:noFill/>
          </a:ln>
        </p:spPr>
      </p:pic>
      <p:pic>
        <p:nvPicPr>
          <p:cNvPr id="15" name="Inhaltsplatzhalter 4">
            <a:extLst>
              <a:ext uri="{FF2B5EF4-FFF2-40B4-BE49-F238E27FC236}">
                <a16:creationId xmlns:a16="http://schemas.microsoft.com/office/drawing/2014/main" id="{E0720888-8651-D14B-95A2-575B047E0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9890" y="954885"/>
            <a:ext cx="4415220" cy="2479728"/>
          </a:xfrm>
          <a:prstGeom prst="rect">
            <a:avLst/>
          </a:prstGeom>
          <a:ln>
            <a:noFill/>
          </a:ln>
        </p:spPr>
      </p:pic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04DCA8D9-E4E1-B749-AAF9-5CC5B94E99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9889" y="3644924"/>
            <a:ext cx="4415219" cy="2479729"/>
          </a:xfrm>
          <a:prstGeom prst="rect">
            <a:avLst/>
          </a:prstGeom>
          <a:ln>
            <a:noFill/>
          </a:ln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4CC252F-6E9C-DA41-9A04-08F9708D8477}"/>
              </a:ext>
            </a:extLst>
          </p:cNvPr>
          <p:cNvSpPr txBox="1"/>
          <p:nvPr/>
        </p:nvSpPr>
        <p:spPr>
          <a:xfrm>
            <a:off x="1491386" y="752354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8; Latent Space 50%</a:t>
            </a:r>
          </a:p>
        </p:txBody>
      </p:sp>
      <p:pic>
        <p:nvPicPr>
          <p:cNvPr id="17" name="Inhaltsplatzhalter 4">
            <a:extLst>
              <a:ext uri="{FF2B5EF4-FFF2-40B4-BE49-F238E27FC236}">
                <a16:creationId xmlns:a16="http://schemas.microsoft.com/office/drawing/2014/main" id="{EC53AB2B-1AFA-6641-9015-0074A37A6D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5600" y="3631103"/>
            <a:ext cx="4415219" cy="2479728"/>
          </a:xfrm>
          <a:prstGeom prst="rect">
            <a:avLst/>
          </a:prstGeom>
          <a:ln>
            <a:noFill/>
          </a:ln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044A6FAD-7145-8741-9513-134EE272402F}"/>
              </a:ext>
            </a:extLst>
          </p:cNvPr>
          <p:cNvSpPr txBox="1"/>
          <p:nvPr/>
        </p:nvSpPr>
        <p:spPr>
          <a:xfrm>
            <a:off x="6473391" y="753289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16; Latent Space 50%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F761180-0582-824F-BC89-6429E5AACFD2}"/>
              </a:ext>
            </a:extLst>
          </p:cNvPr>
          <p:cNvSpPr txBox="1"/>
          <p:nvPr/>
        </p:nvSpPr>
        <p:spPr>
          <a:xfrm>
            <a:off x="1491383" y="3440770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32; Latent Space 50%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3005817-8B31-1B40-B951-9CAE72A952DC}"/>
              </a:ext>
            </a:extLst>
          </p:cNvPr>
          <p:cNvSpPr txBox="1"/>
          <p:nvPr/>
        </p:nvSpPr>
        <p:spPr>
          <a:xfrm>
            <a:off x="6473390" y="3432058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64; Latent Space 50%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6AED97D-7846-6240-B30D-4D3898DA2921}"/>
              </a:ext>
            </a:extLst>
          </p:cNvPr>
          <p:cNvCxnSpPr>
            <a:cxnSpLocks/>
          </p:cNvCxnSpPr>
          <p:nvPr/>
        </p:nvCxnSpPr>
        <p:spPr>
          <a:xfrm flipV="1">
            <a:off x="9401411" y="1140593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C5EA447-8986-D44B-9E67-44EA46303408}"/>
              </a:ext>
            </a:extLst>
          </p:cNvPr>
          <p:cNvCxnSpPr>
            <a:cxnSpLocks/>
          </p:cNvCxnSpPr>
          <p:nvPr/>
        </p:nvCxnSpPr>
        <p:spPr>
          <a:xfrm flipV="1">
            <a:off x="9397336" y="3820120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16BE379-707C-FA42-B9AC-2F1FC7916A3C}"/>
              </a:ext>
            </a:extLst>
          </p:cNvPr>
          <p:cNvCxnSpPr>
            <a:cxnSpLocks/>
          </p:cNvCxnSpPr>
          <p:nvPr/>
        </p:nvCxnSpPr>
        <p:spPr>
          <a:xfrm flipV="1">
            <a:off x="4462784" y="3838084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20397682-0833-8B4B-BE5D-ED483D753428}"/>
              </a:ext>
            </a:extLst>
          </p:cNvPr>
          <p:cNvCxnSpPr>
            <a:cxnSpLocks/>
          </p:cNvCxnSpPr>
          <p:nvPr/>
        </p:nvCxnSpPr>
        <p:spPr>
          <a:xfrm flipV="1">
            <a:off x="4459445" y="1140593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00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18575-E2C5-CB40-A1EF-DD426A7B8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F6C987-22A7-974C-B8AC-B80B7DC9F7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030288"/>
            <a:ext cx="10580688" cy="434498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Motivation - Anomaly Detection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Available Data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Task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Classical Approaches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Autocorrelation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Mean Absolute Change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Machine Learning Approach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Autoencoder Concept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Results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Qualitatively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Quantitively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Latent Spaces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Reduced Model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Conclusion, Outlook and Problems</a:t>
            </a:r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928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985B37-65B1-434A-9D6A-3FFF48016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FF39A-4D7F-6F40-B3F0-019E836D2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1329005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GB" dirty="0"/>
              <a:t>Good results are caused due to pre-processing order</a:t>
            </a:r>
          </a:p>
          <a:p>
            <a:pPr marL="285750" indent="-285750">
              <a:buFontTx/>
              <a:buChar char="-"/>
            </a:pPr>
            <a:r>
              <a:rPr lang="en-GB" dirty="0"/>
              <a:t>Two modes of signal pre-processing: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Cut the signal into windows and then normalize each window (default setting)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Normalize the signal and then cut into windows </a:t>
            </a:r>
          </a:p>
          <a:p>
            <a:pPr marL="681692" lvl="1" indent="-285750">
              <a:buFontTx/>
              <a:buChar char="-"/>
            </a:pPr>
            <a:endParaRPr lang="en-GB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357E951-9211-5042-9F56-69909F3EF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813318"/>
            <a:ext cx="5630261" cy="316213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FA4F486F-6E67-E348-9669-BCA2EF8274FD}"/>
              </a:ext>
            </a:extLst>
          </p:cNvPr>
          <p:cNvSpPr txBox="1"/>
          <p:nvPr/>
        </p:nvSpPr>
        <p:spPr>
          <a:xfrm>
            <a:off x="6504972" y="3075659"/>
            <a:ext cx="4950427" cy="183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Result of approach 2 for window size 8 and latent space 50%</a:t>
            </a:r>
          </a:p>
          <a:p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AUC = 0.86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Approach 1 amplifies minor fluctuations in the signal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8EC9FE6C-3B3E-4746-8C58-E432B2ADF62A}"/>
              </a:ext>
            </a:extLst>
          </p:cNvPr>
          <p:cNvCxnSpPr>
            <a:cxnSpLocks/>
          </p:cNvCxnSpPr>
          <p:nvPr/>
        </p:nvCxnSpPr>
        <p:spPr>
          <a:xfrm flipV="1">
            <a:off x="5201125" y="3070579"/>
            <a:ext cx="0" cy="21719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610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01F02E-A882-F34C-ADA4-294E29322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Conclusion, Outlook and Problems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C4053F-8ADE-864F-BE31-08A03FE3638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Degradation starting point can be determined by an expert exactly knowing which feature to look at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Finding a classical generally applicable feature is very hard</a:t>
            </a:r>
          </a:p>
          <a:p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application of an autoencoder machine learning model reduces the feature space to 1 error plot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Some fine tuning parameters remain e.g. the window size making the model not always universal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Changepoint analysis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only evaluate the separability of the resulting error plot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No instructions yet on how to find a good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Inverse correlation of latent space clustering and performance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6179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FE3383-B77E-684A-9BED-5C7890C21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088689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F6CA54-ECC1-A745-8AAB-EB27AACD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LSTM based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F554503-940F-FC47-AFD1-759FD0E0307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1"/>
          <a:stretch/>
        </p:blipFill>
        <p:spPr>
          <a:xfrm>
            <a:off x="418530" y="688181"/>
            <a:ext cx="5677178" cy="3078749"/>
          </a:xfrm>
        </p:spPr>
      </p:pic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DBD89939-4E61-CB4B-BFB8-957426653550}"/>
              </a:ext>
            </a:extLst>
          </p:cNvPr>
          <p:cNvCxnSpPr>
            <a:cxnSpLocks/>
          </p:cNvCxnSpPr>
          <p:nvPr/>
        </p:nvCxnSpPr>
        <p:spPr>
          <a:xfrm flipV="1">
            <a:off x="4776855" y="930729"/>
            <a:ext cx="0" cy="2209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2322ECF4-2307-CC4A-84CE-D622351CB1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54" y="690735"/>
            <a:ext cx="5677177" cy="3188485"/>
          </a:xfrm>
          <a:prstGeom prst="rect">
            <a:avLst/>
          </a:prstGeom>
        </p:spPr>
      </p:pic>
      <p:pic>
        <p:nvPicPr>
          <p:cNvPr id="13" name="Grafik 12" descr="Ein Bild, das Karte enthält.&#10;&#10;Automatisch generierte Beschreibung">
            <a:extLst>
              <a:ext uri="{FF2B5EF4-FFF2-40B4-BE49-F238E27FC236}">
                <a16:creationId xmlns:a16="http://schemas.microsoft.com/office/drawing/2014/main" id="{E56AD1F0-BC89-6146-94F8-75A6BD4D6C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100" y="3879210"/>
            <a:ext cx="2849216" cy="2136912"/>
          </a:xfrm>
          <a:prstGeom prst="rect">
            <a:avLst/>
          </a:prstGeom>
        </p:spPr>
      </p:pic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819BDE6A-60CD-9B45-A66D-6ACF49FDAE88}"/>
              </a:ext>
            </a:extLst>
          </p:cNvPr>
          <p:cNvCxnSpPr>
            <a:cxnSpLocks/>
          </p:cNvCxnSpPr>
          <p:nvPr/>
        </p:nvCxnSpPr>
        <p:spPr>
          <a:xfrm flipV="1">
            <a:off x="10527415" y="930729"/>
            <a:ext cx="0" cy="2209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227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2F52F1-B7D2-8743-91B6-F9DDCC2C7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Error From Mean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68BFB4D-A237-8A44-A95F-16682F6D3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61" y="729339"/>
            <a:ext cx="4916489" cy="276125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84A631C-1B32-3945-9C0C-0F57116358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693"/>
          <a:stretch/>
        </p:blipFill>
        <p:spPr>
          <a:xfrm>
            <a:off x="1003960" y="3429000"/>
            <a:ext cx="4916489" cy="2659284"/>
          </a:xfrm>
          <a:prstGeom prst="rect">
            <a:avLst/>
          </a:prstGeom>
        </p:spPr>
      </p:pic>
      <p:pic>
        <p:nvPicPr>
          <p:cNvPr id="9" name="Grafik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AFD8B95C-0DEB-CF48-BFED-735528A642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841" y="3461109"/>
            <a:ext cx="3136739" cy="2352554"/>
          </a:xfrm>
          <a:prstGeom prst="rect">
            <a:avLst/>
          </a:prstGeom>
        </p:spPr>
      </p:pic>
      <p:pic>
        <p:nvPicPr>
          <p:cNvPr id="11" name="Grafik 10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774DA8A3-BC0B-1949-9686-978A8B3A21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270" y="724537"/>
            <a:ext cx="3136739" cy="2352554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649D1A8B-F68F-604D-A633-563E81D49C6D}"/>
              </a:ext>
            </a:extLst>
          </p:cNvPr>
          <p:cNvCxnSpPr>
            <a:cxnSpLocks/>
          </p:cNvCxnSpPr>
          <p:nvPr/>
        </p:nvCxnSpPr>
        <p:spPr>
          <a:xfrm flipV="1">
            <a:off x="4805092" y="936434"/>
            <a:ext cx="0" cy="19200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0F5E5375-BF75-A644-8E4E-F340EE30ECBD}"/>
              </a:ext>
            </a:extLst>
          </p:cNvPr>
          <p:cNvCxnSpPr>
            <a:cxnSpLocks/>
          </p:cNvCxnSpPr>
          <p:nvPr/>
        </p:nvCxnSpPr>
        <p:spPr>
          <a:xfrm flipV="1">
            <a:off x="5194157" y="3631306"/>
            <a:ext cx="0" cy="19200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4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7DA14-56D6-D24C-9A03-6F380F815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- Anomaly Detection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FF1503-8E89-4D40-AC4F-8B601E0400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Detect abnormal behaviour/patterns of measurements of a machine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Catch:</a:t>
            </a:r>
            <a:r>
              <a:rPr lang="en-GB" dirty="0"/>
              <a:t> It is unknown how the anomaly manifests itself in the measurement data (nuclear power plant)</a:t>
            </a:r>
            <a:endParaRPr lang="en-GB" b="1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9176EE6-7471-824B-A7A5-40B6B8ED9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1" y="2569997"/>
            <a:ext cx="5359399" cy="3010010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88401B55-C387-554E-AE94-141B83C1E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09" y="2569997"/>
            <a:ext cx="5359400" cy="301001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9B93A8A-8C93-724D-9A10-D5B7F6AAB5DA}"/>
              </a:ext>
            </a:extLst>
          </p:cNvPr>
          <p:cNvSpPr txBox="1"/>
          <p:nvPr/>
        </p:nvSpPr>
        <p:spPr>
          <a:xfrm>
            <a:off x="2129106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Normal behaviour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7C28AB6-3ECF-4142-90F8-48B4AA45EE56}"/>
              </a:ext>
            </a:extLst>
          </p:cNvPr>
          <p:cNvSpPr txBox="1"/>
          <p:nvPr/>
        </p:nvSpPr>
        <p:spPr>
          <a:xfrm>
            <a:off x="7626617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Possible error behaviour</a:t>
            </a:r>
          </a:p>
        </p:txBody>
      </p:sp>
      <p:sp>
        <p:nvSpPr>
          <p:cNvPr id="12" name="Ring 11">
            <a:extLst>
              <a:ext uri="{FF2B5EF4-FFF2-40B4-BE49-F238E27FC236}">
                <a16:creationId xmlns:a16="http://schemas.microsoft.com/office/drawing/2014/main" id="{73DC53E1-3524-E849-A8EE-D015773A45D3}"/>
              </a:ext>
            </a:extLst>
          </p:cNvPr>
          <p:cNvSpPr/>
          <p:nvPr/>
        </p:nvSpPr>
        <p:spPr>
          <a:xfrm>
            <a:off x="8760619" y="4303957"/>
            <a:ext cx="476678" cy="476678"/>
          </a:xfrm>
          <a:prstGeom prst="donut">
            <a:avLst>
              <a:gd name="adj" fmla="val 152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F63C6F8-EAC7-204F-945A-299D0A27CECC}"/>
              </a:ext>
            </a:extLst>
          </p:cNvPr>
          <p:cNvCxnSpPr>
            <a:cxnSpLocks/>
          </p:cNvCxnSpPr>
          <p:nvPr/>
        </p:nvCxnSpPr>
        <p:spPr>
          <a:xfrm flipV="1">
            <a:off x="6234109" y="4626116"/>
            <a:ext cx="2526510" cy="10245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276170AB-C432-2F4E-994B-DD33C26DE378}"/>
              </a:ext>
            </a:extLst>
          </p:cNvPr>
          <p:cNvSpPr txBox="1"/>
          <p:nvPr/>
        </p:nvSpPr>
        <p:spPr>
          <a:xfrm>
            <a:off x="2203975" y="5658484"/>
            <a:ext cx="806026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Previously unknown behaviour. Is this an error or just noise/measurement error?</a:t>
            </a:r>
          </a:p>
        </p:txBody>
      </p:sp>
    </p:spTree>
    <p:extLst>
      <p:ext uri="{BB962C8B-B14F-4D97-AF65-F5344CB8AC3E}">
        <p14:creationId xmlns:p14="http://schemas.microsoft.com/office/powerpoint/2010/main" val="186666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D2E21-0E94-6E47-864C-C58831959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Available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7E2FD-8061-8643-B985-D1E88B8FB3F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940027"/>
            <a:ext cx="10580688" cy="495063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Bearings running until they break </a:t>
            </a:r>
            <a:r>
              <a:rPr lang="en-GB" dirty="0">
                <a:sym typeface="Wingdings" pitchFamily="2" charset="2"/>
              </a:rPr>
              <a:t> 2 datasets available (</a:t>
            </a:r>
            <a:r>
              <a:rPr lang="en-GB" b="1" dirty="0">
                <a:sym typeface="Wingdings" pitchFamily="2" charset="2"/>
              </a:rPr>
              <a:t>”Lager 4”</a:t>
            </a:r>
            <a:r>
              <a:rPr lang="en-GB" dirty="0">
                <a:sym typeface="Wingdings" pitchFamily="2" charset="2"/>
              </a:rPr>
              <a:t> and </a:t>
            </a:r>
            <a:r>
              <a:rPr lang="en-GB" b="1" dirty="0">
                <a:sym typeface="Wingdings" pitchFamily="2" charset="2"/>
              </a:rPr>
              <a:t>“Lager 5”</a:t>
            </a:r>
            <a:r>
              <a:rPr lang="en-GB" dirty="0">
                <a:sym typeface="Wingdings" pitchFamily="2" charset="2"/>
              </a:rPr>
              <a:t>) </a:t>
            </a: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Every 2 minutes 4 separate measurements from 4 ultrasonic sensors (10 second measurement)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Available “ground truth” data: Raw signal, amplitude spectrum, spectrogram, </a:t>
            </a:r>
            <a:r>
              <a:rPr lang="en-GB" b="1" dirty="0"/>
              <a:t>envelope spectrum</a:t>
            </a:r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Expert Feature: </a:t>
            </a:r>
            <a:r>
              <a:rPr lang="en-GB" dirty="0"/>
              <a:t>Specific area in envelope spectrum that shows more noise as bearing is breaking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Knowledge of expert feature is very problem specific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8684F79-7228-074B-82FA-1098F39AB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224" y="2384785"/>
            <a:ext cx="4433207" cy="288942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442437-16A1-8743-B432-DB92ED5A7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569" y="2384785"/>
            <a:ext cx="4433207" cy="290022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5E04C774-C67F-4B48-8E63-7906FC1FDB55}"/>
              </a:ext>
            </a:extLst>
          </p:cNvPr>
          <p:cNvSpPr txBox="1"/>
          <p:nvPr/>
        </p:nvSpPr>
        <p:spPr>
          <a:xfrm>
            <a:off x="1763255" y="2213969"/>
            <a:ext cx="293914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(good)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E69C4C2-D53B-3440-BB6A-F8E24A178E4E}"/>
              </a:ext>
            </a:extLst>
          </p:cNvPr>
          <p:cNvSpPr txBox="1"/>
          <p:nvPr/>
        </p:nvSpPr>
        <p:spPr>
          <a:xfrm>
            <a:off x="7116084" y="2213969"/>
            <a:ext cx="368617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(start of failure)</a:t>
            </a:r>
          </a:p>
        </p:txBody>
      </p:sp>
      <p:sp>
        <p:nvSpPr>
          <p:cNvPr id="10" name="Ring 9">
            <a:extLst>
              <a:ext uri="{FF2B5EF4-FFF2-40B4-BE49-F238E27FC236}">
                <a16:creationId xmlns:a16="http://schemas.microsoft.com/office/drawing/2014/main" id="{C53BFECB-E6A3-5B46-8C1E-3806DD6A8B73}"/>
              </a:ext>
            </a:extLst>
          </p:cNvPr>
          <p:cNvSpPr/>
          <p:nvPr/>
        </p:nvSpPr>
        <p:spPr>
          <a:xfrm>
            <a:off x="7128609" y="3978992"/>
            <a:ext cx="387007" cy="993842"/>
          </a:xfrm>
          <a:prstGeom prst="donut">
            <a:avLst>
              <a:gd name="adj" fmla="val 32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42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940048-FA43-794F-AA7B-F2A3EDC4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CB03B3-52B0-9D4E-828E-27A52AA88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283897"/>
            <a:ext cx="10580688" cy="1468517"/>
          </a:xfrm>
        </p:spPr>
        <p:txBody>
          <a:bodyPr/>
          <a:lstStyle/>
          <a:p>
            <a:r>
              <a:rPr lang="en-GB" sz="2000" dirty="0"/>
              <a:t>Raw audio bearing should contain all the necessary information to detect the starting point of the degradation.</a:t>
            </a:r>
          </a:p>
          <a:p>
            <a:r>
              <a:rPr lang="en-GB" sz="2000" dirty="0"/>
              <a:t>Use an appropriate machine learning scheme to map non pre-processed audio recording to an error plot.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14A9E7-E170-8E4E-8D20-436AE830C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743" y="2983071"/>
            <a:ext cx="5067782" cy="2846228"/>
          </a:xfrm>
          <a:prstGeom prst="rect">
            <a:avLst/>
          </a:prstGeom>
        </p:spPr>
      </p:pic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A7DCB657-72FC-A545-B497-F11B837EC61D}"/>
              </a:ext>
            </a:extLst>
          </p:cNvPr>
          <p:cNvSpPr/>
          <p:nvPr/>
        </p:nvSpPr>
        <p:spPr>
          <a:xfrm rot="5400000">
            <a:off x="2058846" y="4266717"/>
            <a:ext cx="347240" cy="199952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1E11989-E06B-AB46-A2D8-53B5E6C3DACD}"/>
              </a:ext>
            </a:extLst>
          </p:cNvPr>
          <p:cNvSpPr txBox="1"/>
          <p:nvPr/>
        </p:nvSpPr>
        <p:spPr>
          <a:xfrm>
            <a:off x="1276107" y="4715379"/>
            <a:ext cx="1956122" cy="34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Low Metric</a:t>
            </a:r>
          </a:p>
        </p:txBody>
      </p:sp>
      <p:sp>
        <p:nvSpPr>
          <p:cNvPr id="8" name="Geschweifte Klammer links 7">
            <a:extLst>
              <a:ext uri="{FF2B5EF4-FFF2-40B4-BE49-F238E27FC236}">
                <a16:creationId xmlns:a16="http://schemas.microsoft.com/office/drawing/2014/main" id="{2C24C2D7-75A6-0243-ABBC-1FD907A383F2}"/>
              </a:ext>
            </a:extLst>
          </p:cNvPr>
          <p:cNvSpPr/>
          <p:nvPr/>
        </p:nvSpPr>
        <p:spPr>
          <a:xfrm rot="2580000">
            <a:off x="4050955" y="2711038"/>
            <a:ext cx="358815" cy="29654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6FA25E-B8D7-744E-8370-7E0393310B63}"/>
              </a:ext>
            </a:extLst>
          </p:cNvPr>
          <p:cNvSpPr txBox="1"/>
          <p:nvPr/>
        </p:nvSpPr>
        <p:spPr>
          <a:xfrm rot="-2820000">
            <a:off x="2916597" y="3829426"/>
            <a:ext cx="215441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 Metric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C2C13F0A-9C57-B54B-B0CA-2511C411EAC2}"/>
              </a:ext>
            </a:extLst>
          </p:cNvPr>
          <p:cNvSpPr txBox="1">
            <a:spLocks/>
          </p:cNvSpPr>
          <p:nvPr/>
        </p:nvSpPr>
        <p:spPr>
          <a:xfrm>
            <a:off x="5974178" y="2983071"/>
            <a:ext cx="5476080" cy="284622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b="1" dirty="0"/>
              <a:t>Main Idea: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Use a metric that increases when bearing degrades </a:t>
            </a:r>
            <a:r>
              <a:rPr lang="en-GB" sz="2000" dirty="0">
                <a:sym typeface="Wingdings" pitchFamily="2" charset="2"/>
              </a:rPr>
              <a:t> Change point visible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>
                <a:sym typeface="Wingdings" pitchFamily="2" charset="2"/>
              </a:rPr>
              <a:t>Unsupervised approach possible without knowing labels beforehand</a:t>
            </a:r>
            <a:endParaRPr lang="en-GB" sz="2000" dirty="0"/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Reduction of expert feature possibilities to universal metric plot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Evaluation using ROC and AUC </a:t>
            </a:r>
          </a:p>
        </p:txBody>
      </p:sp>
    </p:spTree>
    <p:extLst>
      <p:ext uri="{BB962C8B-B14F-4D97-AF65-F5344CB8AC3E}">
        <p14:creationId xmlns:p14="http://schemas.microsoft.com/office/powerpoint/2010/main" val="106745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1769BF-C20D-3B4C-89C7-76090C6F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Idea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0B1E531-6139-B246-B90A-2C34AA6FBC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9477" y="836831"/>
            <a:ext cx="3978191" cy="2130059"/>
          </a:xfrm>
          <a:prstGeom prst="rect">
            <a:avLst/>
          </a:prstGeom>
        </p:spPr>
      </p:pic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90FF9B5-132B-E845-82B8-7EA92E5F4C0E}"/>
              </a:ext>
            </a:extLst>
          </p:cNvPr>
          <p:cNvGrpSpPr/>
          <p:nvPr/>
        </p:nvGrpSpPr>
        <p:grpSpPr>
          <a:xfrm>
            <a:off x="873924" y="884177"/>
            <a:ext cx="3718979" cy="1991268"/>
            <a:chOff x="6742569" y="2384785"/>
            <a:chExt cx="4433207" cy="2900229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8F0450A4-F6AF-174D-AB16-90E820DA2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42569" y="2384785"/>
              <a:ext cx="4433207" cy="2900229"/>
            </a:xfrm>
            <a:prstGeom prst="rect">
              <a:avLst/>
            </a:prstGeom>
          </p:spPr>
        </p:pic>
        <p:sp>
          <p:nvSpPr>
            <p:cNvPr id="22" name="Ring 21">
              <a:extLst>
                <a:ext uri="{FF2B5EF4-FFF2-40B4-BE49-F238E27FC236}">
                  <a16:creationId xmlns:a16="http://schemas.microsoft.com/office/drawing/2014/main" id="{D33D4DDA-FADC-3949-B25A-0915CBAD1F0A}"/>
                </a:ext>
              </a:extLst>
            </p:cNvPr>
            <p:cNvSpPr/>
            <p:nvPr/>
          </p:nvSpPr>
          <p:spPr>
            <a:xfrm>
              <a:off x="7128609" y="3978992"/>
              <a:ext cx="387007" cy="993842"/>
            </a:xfrm>
            <a:prstGeom prst="donut">
              <a:avLst>
                <a:gd name="adj" fmla="val 3244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feld 24">
            <a:extLst>
              <a:ext uri="{FF2B5EF4-FFF2-40B4-BE49-F238E27FC236}">
                <a16:creationId xmlns:a16="http://schemas.microsoft.com/office/drawing/2014/main" id="{0FFDE82C-1196-AF44-9930-8DF65A52445C}"/>
              </a:ext>
            </a:extLst>
          </p:cNvPr>
          <p:cNvSpPr txBox="1"/>
          <p:nvPr/>
        </p:nvSpPr>
        <p:spPr>
          <a:xfrm>
            <a:off x="645640" y="2842810"/>
            <a:ext cx="430137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Determine ground truth changepoint time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ED16ADD-1072-7141-9846-E7F1AA02D841}"/>
              </a:ext>
            </a:extLst>
          </p:cNvPr>
          <p:cNvSpPr txBox="1"/>
          <p:nvPr/>
        </p:nvSpPr>
        <p:spPr>
          <a:xfrm>
            <a:off x="6521030" y="2864716"/>
            <a:ext cx="371508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Create metric 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8DF762B1-FBE0-9E4C-8291-03089AC3572B}"/>
              </a:ext>
            </a:extLst>
          </p:cNvPr>
          <p:cNvSpPr txBox="1"/>
          <p:nvPr/>
        </p:nvSpPr>
        <p:spPr>
          <a:xfrm>
            <a:off x="5951694" y="3726922"/>
            <a:ext cx="5270487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Evaluate metric based on separability using a threshold with AUC-ROC curve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compare all methods based on AUC score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Use our approach to generate labels for supervised classification (knowledge from coin experiment)</a:t>
            </a:r>
          </a:p>
        </p:txBody>
      </p:sp>
      <p:pic>
        <p:nvPicPr>
          <p:cNvPr id="38" name="Grafik 3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70D34D4-D429-5C4C-9CFA-D010EB59E2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997" y="3545217"/>
            <a:ext cx="4589698" cy="2577721"/>
          </a:xfrm>
          <a:prstGeom prst="rect">
            <a:avLst/>
          </a:prstGeom>
        </p:spPr>
      </p:pic>
      <p:sp>
        <p:nvSpPr>
          <p:cNvPr id="39" name="Bogen 38">
            <a:extLst>
              <a:ext uri="{FF2B5EF4-FFF2-40B4-BE49-F238E27FC236}">
                <a16:creationId xmlns:a16="http://schemas.microsoft.com/office/drawing/2014/main" id="{51BA380B-4F68-DA4C-96CE-21C5C5D14C32}"/>
              </a:ext>
            </a:extLst>
          </p:cNvPr>
          <p:cNvSpPr/>
          <p:nvPr/>
        </p:nvSpPr>
        <p:spPr>
          <a:xfrm flipV="1">
            <a:off x="1726564" y="3850299"/>
            <a:ext cx="4111626" cy="2334490"/>
          </a:xfrm>
          <a:prstGeom prst="arc">
            <a:avLst>
              <a:gd name="adj1" fmla="val 5422735"/>
              <a:gd name="adj2" fmla="val 1073398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47ED6FB6-DEB1-D34B-BEC4-12CB8A9C8175}"/>
              </a:ext>
            </a:extLst>
          </p:cNvPr>
          <p:cNvCxnSpPr>
            <a:cxnSpLocks/>
          </p:cNvCxnSpPr>
          <p:nvPr/>
        </p:nvCxnSpPr>
        <p:spPr>
          <a:xfrm flipV="1">
            <a:off x="3771265" y="3850299"/>
            <a:ext cx="2009775" cy="8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>
            <a:extLst>
              <a:ext uri="{FF2B5EF4-FFF2-40B4-BE49-F238E27FC236}">
                <a16:creationId xmlns:a16="http://schemas.microsoft.com/office/drawing/2014/main" id="{07174221-388D-FD40-A598-4E725F18DD4E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2796330" y="3184442"/>
            <a:ext cx="0" cy="181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48">
            <a:extLst>
              <a:ext uri="{FF2B5EF4-FFF2-40B4-BE49-F238E27FC236}">
                <a16:creationId xmlns:a16="http://schemas.microsoft.com/office/drawing/2014/main" id="{5668EA42-130D-D843-826D-A68FF0FAE661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8378572" y="3206348"/>
            <a:ext cx="0" cy="1597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1224ABC1-0CC6-E442-AD06-3F1D482B4B60}"/>
              </a:ext>
            </a:extLst>
          </p:cNvPr>
          <p:cNvCxnSpPr/>
          <p:nvPr/>
        </p:nvCxnSpPr>
        <p:spPr>
          <a:xfrm>
            <a:off x="2796330" y="3366147"/>
            <a:ext cx="55903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1E3B2DD8-7B3F-0D47-BE63-5D19A30E3306}"/>
              </a:ext>
            </a:extLst>
          </p:cNvPr>
          <p:cNvCxnSpPr/>
          <p:nvPr/>
        </p:nvCxnSpPr>
        <p:spPr>
          <a:xfrm>
            <a:off x="5665914" y="3366147"/>
            <a:ext cx="0" cy="179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FC60359C-AB67-6C49-A27F-D23DEF006DD0}"/>
              </a:ext>
            </a:extLst>
          </p:cNvPr>
          <p:cNvCxnSpPr>
            <a:cxnSpLocks/>
          </p:cNvCxnSpPr>
          <p:nvPr/>
        </p:nvCxnSpPr>
        <p:spPr>
          <a:xfrm>
            <a:off x="8441615" y="919716"/>
            <a:ext cx="0" cy="18739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46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10976E-4EA4-EE42-A726-88581C681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Classical Approaches (non machine learning)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1CFD22-C3D7-F743-BC40-E36DFF6C82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68421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calculate 65 classical statistical features and search for a separability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This includes: autocorrelation, kurtosis, linear trend, mean, median, skewness, variance, …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Mean absolute change:</a:t>
            </a:r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1505E8A4-72EB-7645-B7F4-E8305D243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622554"/>
            <a:ext cx="6232358" cy="3500292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DCB74E8D-C117-0147-9E11-231C3CDF1D5D}"/>
              </a:ext>
            </a:extLst>
          </p:cNvPr>
          <p:cNvCxnSpPr>
            <a:cxnSpLocks/>
          </p:cNvCxnSpPr>
          <p:nvPr/>
        </p:nvCxnSpPr>
        <p:spPr>
          <a:xfrm>
            <a:off x="5638220" y="2885704"/>
            <a:ext cx="0" cy="2421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Inhaltsplatzhalter 2">
                <a:extLst>
                  <a:ext uri="{FF2B5EF4-FFF2-40B4-BE49-F238E27FC236}">
                    <a16:creationId xmlns:a16="http://schemas.microsoft.com/office/drawing/2014/main" id="{563D1B09-4349-2648-832C-96075DE4BF6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07069" y="2885704"/>
                <a:ext cx="4550416" cy="3123209"/>
              </a:xfrm>
              <a:prstGeom prst="rect">
                <a:avLst/>
              </a:prstGeom>
              <a:ln>
                <a:noFill/>
              </a:ln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269" rtl="0" eaLnBrk="1" latinLnBrk="0" hangingPunct="1">
                  <a:spcBef>
                    <a:spcPts val="12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1pPr>
                <a:lvl2pPr marL="395942" indent="-323953" algn="l" defTabSz="914269" rtl="0" eaLnBrk="1" latinLnBrk="0" hangingPunct="1">
                  <a:spcBef>
                    <a:spcPts val="300"/>
                  </a:spcBef>
                  <a:buFont typeface="Open Sans" panose="020B0606030504020204" pitchFamily="34" charset="0"/>
                  <a:buChar char="—"/>
                  <a:defRPr sz="1600" kern="120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2pPr>
                <a:lvl3pPr marL="0" indent="0" algn="l" defTabSz="914269" rtl="0" eaLnBrk="1" latinLnBrk="0" hangingPunct="1">
                  <a:spcBef>
                    <a:spcPts val="12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3pPr>
                <a:lvl4pPr marL="395942" indent="-215969" algn="l" defTabSz="914269" rtl="0" eaLnBrk="1" latinLnBrk="0" hangingPunct="1">
                  <a:spcBef>
                    <a:spcPts val="300"/>
                  </a:spcBef>
                  <a:buFont typeface="Symbol" panose="05050102010706020507" pitchFamily="18" charset="2"/>
                  <a:buChar char="-"/>
                  <a:defRPr sz="1400" kern="120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4pPr>
                <a:lvl5pPr marL="575916" indent="-179362" algn="l" defTabSz="914269" rtl="0" eaLnBrk="1" latinLnBrk="0" hangingPunct="1">
                  <a:spcBef>
                    <a:spcPts val="300"/>
                  </a:spcBef>
                  <a:buFont typeface="Symbol" panose="05050102010706020507" pitchFamily="18" charset="2"/>
                  <a:buChar char="-"/>
                  <a:defRPr sz="1400" kern="1200" baseline="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5pPr>
                <a:lvl6pPr marL="358723" indent="0" algn="l" defTabSz="914269" rtl="0" eaLnBrk="1" latinLnBrk="0" hangingPunct="1">
                  <a:spcBef>
                    <a:spcPts val="0"/>
                  </a:spcBef>
                  <a:buFont typeface="Arial" panose="020B0604020202020204" pitchFamily="34" charset="0"/>
                  <a:buNone/>
                  <a:defRPr sz="3200" b="1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6pPr>
                <a:lvl7pPr marL="358723" indent="0" algn="l" defTabSz="914269" rtl="0" eaLnBrk="1" latinLnBrk="0" hangingPunct="1">
                  <a:spcBef>
                    <a:spcPts val="0"/>
                  </a:spcBef>
                  <a:buFont typeface="Arial" panose="020B0604020202020204" pitchFamily="34" charset="0"/>
                  <a:buNone/>
                  <a:defRPr sz="3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7pPr>
                <a:lvl8pPr marL="3428502" indent="-228566" algn="l" defTabSz="914269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5635" indent="-228566" algn="l" defTabSz="914269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Symbol" pitchFamily="2" charset="2"/>
                  <a:buChar char="-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de-DE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=1,…,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/>
                      <m:e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</m:e>
                    </m:nary>
                  </m:oMath>
                </a14:m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Describes the absolute change between two consecutive measurement points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Error = Mean abs. change 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Error curve looks nearly ideal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Change point almost perfectly hits the expert opinion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AUC = 0.99</a:t>
                </a:r>
              </a:p>
            </p:txBody>
          </p:sp>
        </mc:Choice>
        <mc:Fallback>
          <p:sp>
            <p:nvSpPr>
              <p:cNvPr id="13" name="Inhaltsplatzhalter 2">
                <a:extLst>
                  <a:ext uri="{FF2B5EF4-FFF2-40B4-BE49-F238E27FC236}">
                    <a16:creationId xmlns:a16="http://schemas.microsoft.com/office/drawing/2014/main" id="{563D1B09-4349-2648-832C-96075DE4BF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7069" y="2885704"/>
                <a:ext cx="4550416" cy="3123209"/>
              </a:xfrm>
              <a:prstGeom prst="rect">
                <a:avLst/>
              </a:prstGeom>
              <a:blipFill>
                <a:blip r:embed="rId3"/>
                <a:stretch>
                  <a:fillRect l="-2786" t="-11741" r="-362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1820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141B9-A752-2D4F-BCAB-E6B876A89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mean absolute change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5A55A-5310-AF44-8CB7-773768FB60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1406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5</a:t>
            </a:r>
            <a:r>
              <a:rPr lang="en-GB" dirty="0"/>
              <a:t> does not look so nice …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34A432-9156-3A4E-ADA8-77BE0A6C2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1898376"/>
            <a:ext cx="6187881" cy="3475312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28EBAD6-262C-C94F-B39C-399A93438CFD}"/>
              </a:ext>
            </a:extLst>
          </p:cNvPr>
          <p:cNvSpPr txBox="1">
            <a:spLocks/>
          </p:cNvSpPr>
          <p:nvPr/>
        </p:nvSpPr>
        <p:spPr>
          <a:xfrm>
            <a:off x="7062592" y="2157962"/>
            <a:ext cx="4254697" cy="32157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seems to happen right at the start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Afterwards big drop in error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after change point is not increasing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0.21 (classifier could be reversed)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algn="ctr"/>
            <a:r>
              <a:rPr lang="en-GB" b="1" dirty="0">
                <a:sym typeface="Wingdings" pitchFamily="2" charset="2"/>
              </a:rPr>
              <a:t> Does not work universally</a:t>
            </a:r>
            <a:endParaRPr lang="en-GB" b="1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29888294-1F4E-6D42-8E49-2C5764F058A5}"/>
              </a:ext>
            </a:extLst>
          </p:cNvPr>
          <p:cNvCxnSpPr>
            <a:cxnSpLocks/>
          </p:cNvCxnSpPr>
          <p:nvPr/>
        </p:nvCxnSpPr>
        <p:spPr>
          <a:xfrm flipV="1">
            <a:off x="6142300" y="2157962"/>
            <a:ext cx="0" cy="240267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7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76C1D6-812D-CB44-955B-67FCDB56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Autocorrelation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</p:spPr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As bearing rotates one full revolution measurement values should correlate with previous revolution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Using the microphones sampling frequency </a:t>
                </a:r>
                <a:r>
                  <a:rPr lang="en-GB" dirty="0">
                    <a:sym typeface="Wingdings" pitchFamily="2" charset="2"/>
                  </a:rPr>
                  <a:t> 6144 Measurement samples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⟷</m:t>
                    </m:r>
                  </m:oMath>
                </a14:m>
                <a:r>
                  <a:rPr lang="en-GB" dirty="0">
                    <a:sym typeface="Wingdings" pitchFamily="2" charset="2"/>
                  </a:rPr>
                  <a:t> one revolution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  <a:blipFill>
                <a:blip r:embed="rId2"/>
                <a:stretch>
                  <a:fillRect l="-1199" t="-10909" b="-109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646726F8-43C0-7F46-9FA6-4E8B1148E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209964"/>
            <a:ext cx="5221289" cy="2932443"/>
          </a:xfrm>
          <a:prstGeom prst="rect">
            <a:avLst/>
          </a:prstGeom>
        </p:spPr>
      </p:pic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815AC2F-6525-6E40-A1C9-68307DA4E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10" y="2209964"/>
            <a:ext cx="5221289" cy="2932443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636D60D-11EB-4244-BBB2-7EF4B4029CE0}"/>
              </a:ext>
            </a:extLst>
          </p:cNvPr>
          <p:cNvSpPr txBox="1">
            <a:spLocks/>
          </p:cNvSpPr>
          <p:nvPr/>
        </p:nvSpPr>
        <p:spPr>
          <a:xfrm>
            <a:off x="874711" y="5183845"/>
            <a:ext cx="5221289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AUC = 1.00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90B2196E-D327-BC45-850F-E6ACE5DD1D66}"/>
              </a:ext>
            </a:extLst>
          </p:cNvPr>
          <p:cNvCxnSpPr>
            <a:cxnSpLocks/>
          </p:cNvCxnSpPr>
          <p:nvPr/>
        </p:nvCxnSpPr>
        <p:spPr>
          <a:xfrm flipV="1">
            <a:off x="4884204" y="2438400"/>
            <a:ext cx="0" cy="201891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E6826260-D426-2A49-BAC0-4DE7B78354DE}"/>
              </a:ext>
            </a:extLst>
          </p:cNvPr>
          <p:cNvCxnSpPr>
            <a:cxnSpLocks/>
          </p:cNvCxnSpPr>
          <p:nvPr/>
        </p:nvCxnSpPr>
        <p:spPr>
          <a:xfrm flipV="1">
            <a:off x="10688864" y="2438400"/>
            <a:ext cx="0" cy="201891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EF33B3C-6526-7042-BEC5-34DD021C2227}"/>
              </a:ext>
            </a:extLst>
          </p:cNvPr>
          <p:cNvSpPr txBox="1">
            <a:spLocks/>
          </p:cNvSpPr>
          <p:nvPr/>
        </p:nvSpPr>
        <p:spPr>
          <a:xfrm>
            <a:off x="6271549" y="5142407"/>
            <a:ext cx="5183840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AUC = 0.98</a:t>
            </a:r>
          </a:p>
        </p:txBody>
      </p:sp>
    </p:spTree>
    <p:extLst>
      <p:ext uri="{BB962C8B-B14F-4D97-AF65-F5344CB8AC3E}">
        <p14:creationId xmlns:p14="http://schemas.microsoft.com/office/powerpoint/2010/main" val="2643601715"/>
      </p:ext>
    </p:extLst>
  </p:cSld>
  <p:clrMapOvr>
    <a:masterClrMapping/>
  </p:clrMapOvr>
</p:sld>
</file>

<file path=ppt/theme/theme1.xml><?xml version="1.0" encoding="utf-8"?>
<a:theme xmlns:a="http://schemas.openxmlformats.org/drawingml/2006/main" name="TUD_2018_16zu9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7C8D47D-C401-4EE1-BDE7-44A31DD9F0E9}" vid="{32192CAF-097F-4FAF-B79D-D16E995EDBE8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TUD_2018_16zu9</Template>
  <TotalTime>0</TotalTime>
  <Words>1336</Words>
  <Application>Microsoft Macintosh PowerPoint</Application>
  <PresentationFormat>Breitbild</PresentationFormat>
  <Paragraphs>316</Paragraphs>
  <Slides>24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30" baseType="lpstr">
      <vt:lpstr>Symbol</vt:lpstr>
      <vt:lpstr>Open Sans</vt:lpstr>
      <vt:lpstr>Cambria Math</vt:lpstr>
      <vt:lpstr>Calibri</vt:lpstr>
      <vt:lpstr>Arial</vt:lpstr>
      <vt:lpstr>TUD_2018_16zu9</vt:lpstr>
      <vt:lpstr>Unsupervised Machine Learning for Anomaly Detection using an Autoencoder</vt:lpstr>
      <vt:lpstr>Agenda</vt:lpstr>
      <vt:lpstr>Motivation - Anomaly Detection</vt:lpstr>
      <vt:lpstr>Available Data</vt:lpstr>
      <vt:lpstr>Task</vt:lpstr>
      <vt:lpstr>Main Idea</vt:lpstr>
      <vt:lpstr>Classical Approaches (non machine learning)</vt:lpstr>
      <vt:lpstr>Problems with mean absolute change</vt:lpstr>
      <vt:lpstr>Autocorrelation</vt:lpstr>
      <vt:lpstr>Problems with autocorrelation</vt:lpstr>
      <vt:lpstr>Machine Learning Approach - Autoencoder</vt:lpstr>
      <vt:lpstr>Autoencoder Architecture - CNN based</vt:lpstr>
      <vt:lpstr>Autoencoder Results - Qualitatively </vt:lpstr>
      <vt:lpstr>Autoencoder Results - Qualitatively </vt:lpstr>
      <vt:lpstr>Autoencoder Results - Quantitatively </vt:lpstr>
      <vt:lpstr>Autoencoder Results - Latent Spaces </vt:lpstr>
      <vt:lpstr>Autoencoder Results - Latent Spaces </vt:lpstr>
      <vt:lpstr>Autoencoder - Reduced Model</vt:lpstr>
      <vt:lpstr>Autoencoder - Reduced Model</vt:lpstr>
      <vt:lpstr>Autoencoder - Reduced Model</vt:lpstr>
      <vt:lpstr>Conclusion, Outlook and Problems</vt:lpstr>
      <vt:lpstr>Questions</vt:lpstr>
      <vt:lpstr>Autoencoder Results - LSTM based</vt:lpstr>
      <vt:lpstr>Error From Mean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Implementierung und Visualisierung von Finanzdaten zur Risikobewertung von Aktien.  Overnight Effekt in Aktienmärkten: Statistische Analyse und Handelsstrategie.  </dc:title>
  <dc:creator>ms403103</dc:creator>
  <cp:lastModifiedBy>Marvin Arnold</cp:lastModifiedBy>
  <cp:revision>215</cp:revision>
  <cp:lastPrinted>2018-12-16T19:00:54Z</cp:lastPrinted>
  <dcterms:created xsi:type="dcterms:W3CDTF">2018-12-08T15:38:09Z</dcterms:created>
  <dcterms:modified xsi:type="dcterms:W3CDTF">2020-03-22T15:41:55Z</dcterms:modified>
</cp:coreProperties>
</file>

<file path=docProps/thumbnail.jpeg>
</file>